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0" d="100"/>
          <a:sy n="90" d="100"/>
        </p:scale>
        <p:origin x="96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2ECA5BE-8C98-8530-08A3-F5EFBC146C9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38125A0-EB5E-A177-446E-AA2D1A577DA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AE09216E-6781-C9C4-BD7D-B6437F5B8621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15F1057-500E-9900-CA27-A5E0B9B8FF7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E813DC3-47B9-C986-7D99-1911C017967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7B092E70-E795-A57B-FC14-B048F375D3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4BF796-994E-4C09-98D9-21A4A2BC734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F21DF58-F498-D8B7-B4D9-74E399B69B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56FDB1-37B2-4A17-A98D-88A5C2779F29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BEF24A16-E568-2F15-4BE9-07B56E787EA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334EEFD-E146-BE6B-75C0-B5A3BE8CA7B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6F84A5B-B5C6-F9DF-AA16-30E87A127D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D8B736-F8E6-4B74-AC12-EFB0EA77611A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EF98BF18-4CDF-1E58-5300-A73DF3198FA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0D4774FF-9002-BB92-B6B5-53A8B4B24A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B11CB5E-BCD5-DC2D-6D36-4FD2960B24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799FFD-CDFA-4F59-B01B-ADA667D5653E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2A0F6DB4-7362-D821-C7B3-B5877FC58F9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78EE169-4BEE-BE06-3CC1-18E75D75FF4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5EC4627-ACBD-FDF6-52D5-D6CF653907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04D734-F895-4ECB-8278-12D1F2153552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86563493-0C01-6EEE-E29A-1FFF10AD925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CD41BED-7299-03EA-C51E-3D310BBEA00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42E7F82-F070-586E-92E2-4C9FA5F105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E694EC-C0BA-4297-B256-7F08F358DAC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B07F429D-5933-B6CB-804C-1DD0C149AC3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BCF442A-706D-FE2D-031D-E79CE5B848D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1E831C4-927E-D7EB-7DBD-BF25DA027F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79D1C7-B627-4968-A110-20840F891D0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7E87C35B-9B8C-D2A6-C0F9-161D0412758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D8420C4-256F-F26C-5014-A67F5653CBB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6E59DE4-7AEF-EB84-7DD3-C9BA0C3690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2A9F3E-EBB8-4DCC-894A-BDBFF4C8F4B5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8F062FE0-A316-DE5D-F253-E22A2631ADC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44D63709-64BC-CB17-1BDC-FB589263CA1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A991DAA-E6A0-B424-BFA6-DA713B16D8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52236C-2672-42A3-89D9-7DF8F0FC1C9C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484D7E41-B633-1233-18F5-A648A9A0C26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91C60A7-2B06-7CEC-5C93-3DCEE44046C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029A9AE-5C27-B077-1417-63769FD0FE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7E0B94-26F1-47D4-8077-6B8719052768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AD0C2792-CE2D-BEB9-D32E-5E39167579A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EE5D8FA-292C-5B9D-ADF3-57D101E4172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63993E1-1520-2EE3-7202-94B400167D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AB9218-4EE8-4F3E-8A2A-72474D69C175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2528A1F7-384C-E665-2F5E-18C91616F59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3386666-B331-E06A-151A-397FF238EF4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7AF31-FEE3-9148-BC34-1C07E49E76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35551B-653E-2FE7-CF80-4447557136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52017-7209-4FD1-B705-1FCB20147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9D63B-D28C-D03C-DA0F-C2CFC855B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B4A7D-76DC-BDDA-F31F-992608A6C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01680-98B9-44BC-86D5-945DCC34EB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1786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FBEE3-A479-E1F5-4120-5D9580C51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42B191-4511-02DC-BFBF-41C715BEB8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44345-0ACF-121B-CCA1-A54DD3241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D128F-B446-3E7C-010C-0E1E50C20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A6719-E098-4E78-8841-80705FA81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8F76B6-4E4C-4E4C-B5BF-7DABD1FCCC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8141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FEA18A-7E74-EDAC-CE9E-4112F32C3E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64E41C-72F7-96A0-9414-AAFBB71CCB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78EA9C-E011-438A-1563-E0FE83C9C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D6F83-BCD1-4D34-E167-23E23CB39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6AE6AD-BE1D-334B-0332-B84D4A785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FD830-7E84-40A2-B07F-40915F6A4F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036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1D20F-3070-36ED-6636-2BEE571E5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ADDAF-9296-0C97-5D64-A8E49B1BE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D280B1-600C-326D-C482-7E9A1C6DA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2F383-07DD-BA07-CD0E-BEF673AD3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3ECB9-A670-A2C2-D756-B703AF074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CF7529-EB64-4439-8D19-79AD9C2763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2827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9CA44-CEB6-C67A-3F72-EC89FA142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17B14E-0A8E-EBEE-7A0B-140F7C03A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EA849-E183-9D76-2202-7D0B7DB7A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2FF66-65B2-7E4B-ED9C-BE4BDFB9C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FE8918-B483-46E0-90F5-9B59169C5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20B6B-0604-4C69-8F14-69C6A85DBF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4936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71C2B-076D-974D-4597-276989116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5FDC2-C1D8-DEB6-D1D9-6B45FC22E6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304DFB-8CCE-BB17-7E06-B9F87C6FFA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6CCD4C-BF2B-0BE7-7EB1-628AD989F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720E92-24A4-8A6E-88D7-E703E4B6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FB63AA-B3E7-6EBA-8A44-6FC987A05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ADF37-0DFC-4FAE-AFF7-C457C43F5B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344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186D-9667-74CA-DB85-6744E41C9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04BE08-1E3B-D5AC-1E95-34515DB44A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2BB9F0-3A8E-74C9-CD9F-7810BDC730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9DA6C7-7E25-493E-F316-B36CCA0897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EB2864-CA58-5154-525A-BD54525A4C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144B5B-6BD1-7562-ECF6-3C8899D2A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B1BD1B-A18A-6E2C-CFDC-836293D9D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8249D0-9C24-D3D6-2755-C69554A01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3DAD6-0A88-4311-A057-868695E972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1032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EDE10-116E-32CD-5750-A78F66531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8D8A12-73D2-F1F2-E6CD-38291B424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F98DB1-2583-C8BF-12AC-BBAE40826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816466-9A39-EE10-B54D-B6CB8E68B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CB6D5-5D4C-4FF6-80B9-47E8DD82BB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0621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6AA33D-D75A-52E1-DF39-4495F6C94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D4B098-72E6-62D2-0B3E-4F571B130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2303F2-721C-EC13-07E9-CEC969B5E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759C7-2719-48CE-B156-94AF2FF085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0477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D5ADF-0495-A160-9FFF-B881216DB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42263-0471-E244-BED3-F2EF6ECCE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E415C7-34AC-FBA5-7B52-89466C6300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7924E8-B438-C7A5-F6B1-A06DEB58B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E21421-0613-537C-66E5-ABB6E1412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DC5AEB-A734-8B9F-5756-B0326FE56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3C7625-A53B-43A6-A969-F7ACB48B79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9430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3B3C3-97E9-C3B7-E839-4C673F90C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95CA25-7D74-C9B5-9262-EE8215A0AF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264968-F10C-474F-F994-79D558B6F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C84537-2E29-45D6-739F-AA3E8A470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7C032A-60AE-A785-F34F-0CCA3C42F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72DB45-F217-F7AB-7BDF-3FDEAC342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6E55B-A42C-463F-ADB0-1DD650D9A3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838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102652A-6793-4A0D-849E-8557CEC48B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92ABAFB-2832-A4D4-5923-EE3E49F2E0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C1054A3-A824-622F-CE3B-88C4703EECF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C8D7F74-13CA-0720-8F1D-E9BA5A5664E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EEF560E-F4FC-3469-F930-635F94C50C7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B09BBFF-A142-40F4-941D-C03D77046C9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6C0CB62-28A9-593F-D269-A3001680E5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y-GB" altLang="en-US" sz="4000">
                <a:latin typeface="Comic Sans MS" panose="030F0702030302020204" pitchFamily="66" charset="0"/>
              </a:rPr>
              <a:t>Measuring, calculating and drawing angles...</a:t>
            </a:r>
            <a:endParaRPr lang="en-US" altLang="en-US" sz="4000">
              <a:latin typeface="Comic Sans MS" panose="030F0702030302020204" pitchFamily="66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F8F4E72-E905-8245-3D4B-687DD6E7EA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cy-GB" altLang="en-US">
                <a:latin typeface="Comic Sans MS" panose="030F0702030302020204" pitchFamily="66" charset="0"/>
              </a:rPr>
              <a:t>Our learning objectives today</a:t>
            </a:r>
          </a:p>
          <a:p>
            <a:pPr marL="609600" indent="-609600">
              <a:buFontTx/>
              <a:buNone/>
            </a:pPr>
            <a:endParaRPr lang="cy-GB" altLang="en-US" sz="1000">
              <a:latin typeface="Comic Sans MS" panose="030F0702030302020204" pitchFamily="66" charset="0"/>
            </a:endParaRPr>
          </a:p>
          <a:p>
            <a:pPr marL="609600" indent="-609600">
              <a:buFontTx/>
              <a:buNone/>
            </a:pPr>
            <a:r>
              <a:rPr lang="cy-GB" altLang="en-US" sz="2400">
                <a:latin typeface="Comic Sans MS" panose="030F0702030302020204" pitchFamily="66" charset="0"/>
              </a:rPr>
              <a:t>To use a protractor to:</a:t>
            </a:r>
          </a:p>
          <a:p>
            <a:pPr marL="609600" indent="-609600">
              <a:buFontTx/>
              <a:buAutoNum type="alphaLcParenR"/>
            </a:pPr>
            <a:r>
              <a:rPr lang="cy-GB" altLang="en-US" sz="2400">
                <a:latin typeface="Comic Sans MS" panose="030F0702030302020204" pitchFamily="66" charset="0"/>
              </a:rPr>
              <a:t>measure acute and obtuse angles to the nearest degree.</a:t>
            </a:r>
          </a:p>
          <a:p>
            <a:pPr marL="609600" indent="-609600">
              <a:buFontTx/>
              <a:buAutoNum type="alphaLcParenR" startAt="2"/>
            </a:pPr>
            <a:r>
              <a:rPr lang="cy-GB" altLang="en-US" sz="2400">
                <a:latin typeface="Comic Sans MS" panose="030F0702030302020204" pitchFamily="66" charset="0"/>
              </a:rPr>
              <a:t>draw acute and obtuse angles to the nearest degree.</a:t>
            </a:r>
          </a:p>
          <a:p>
            <a:pPr marL="609600" indent="-609600">
              <a:buFontTx/>
              <a:buNone/>
            </a:pPr>
            <a:r>
              <a:rPr lang="cy-GB" altLang="en-US" sz="2400">
                <a:latin typeface="Comic Sans MS" panose="030F0702030302020204" pitchFamily="66" charset="0"/>
              </a:rPr>
              <a:t>To calculate angles on a straight line.</a:t>
            </a:r>
          </a:p>
          <a:p>
            <a:pPr marL="609600" indent="-609600">
              <a:buFontTx/>
              <a:buAutoNum type="alphaLcParenR"/>
            </a:pPr>
            <a:endParaRPr lang="cy-GB" altLang="en-US" sz="2400">
              <a:latin typeface="Comic Sans MS" panose="030F0702030302020204" pitchFamily="66" charset="0"/>
            </a:endParaRPr>
          </a:p>
          <a:p>
            <a:pPr marL="609600" indent="-609600">
              <a:buFontTx/>
              <a:buNone/>
            </a:pPr>
            <a:endParaRPr lang="en-US" altLang="en-US" sz="2400">
              <a:latin typeface="Comic Sans MS" panose="030F0702030302020204" pitchFamily="66" charset="0"/>
            </a:endParaRP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87405AEF-2E84-1E6D-C192-D36856FE20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30049">
            <a:off x="1403350" y="5157788"/>
            <a:ext cx="28067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95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6375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9825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305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525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631DD88E-598B-C61C-4F83-3DC496FE6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9782C9D-B0CF-87EE-82FF-72A4DD0477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y-GB" altLang="en-US">
                <a:latin typeface="Comic Sans MS" panose="030F0702030302020204" pitchFamily="66" charset="0"/>
              </a:rPr>
              <a:t>What do we use to help us?</a:t>
            </a:r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1189FC5-9182-04A8-9BF0-CE75D1F39C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916113"/>
            <a:ext cx="2736850" cy="57626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y-GB" altLang="en-US" sz="2800">
                <a:latin typeface="Comic Sans MS" panose="030F0702030302020204" pitchFamily="66" charset="0"/>
              </a:rPr>
              <a:t>A protractor</a:t>
            </a:r>
            <a:endParaRPr lang="en-US" altLang="en-US" sz="2800">
              <a:latin typeface="Comic Sans MS" panose="030F0702030302020204" pitchFamily="66" charset="0"/>
            </a:endParaRPr>
          </a:p>
        </p:txBody>
      </p:sp>
      <p:pic>
        <p:nvPicPr>
          <p:cNvPr id="6148" name="Picture 4">
            <a:extLst>
              <a:ext uri="{FF2B5EF4-FFF2-40B4-BE49-F238E27FC236}">
                <a16:creationId xmlns:a16="http://schemas.microsoft.com/office/drawing/2014/main" id="{3388FDCE-F885-78E0-9A23-3DD70885E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133600"/>
            <a:ext cx="6048375" cy="331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Rectangle 5">
            <a:extLst>
              <a:ext uri="{FF2B5EF4-FFF2-40B4-BE49-F238E27FC236}">
                <a16:creationId xmlns:a16="http://schemas.microsoft.com/office/drawing/2014/main" id="{220F9CE4-B7A5-5DA0-6421-A5E9D99B3E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688" y="5589588"/>
            <a:ext cx="75152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cy-GB" altLang="en-US" sz="2800">
                <a:latin typeface="Comic Sans MS" panose="030F0702030302020204" pitchFamily="66" charset="0"/>
              </a:rPr>
              <a:t>Here is a standard protractor like you </a:t>
            </a:r>
          </a:p>
          <a:p>
            <a:pPr algn="ctr" eaLnBrk="0" hangingPunct="0"/>
            <a:r>
              <a:rPr lang="cy-GB" altLang="en-US" sz="2800">
                <a:latin typeface="Comic Sans MS" panose="030F0702030302020204" pitchFamily="66" charset="0"/>
              </a:rPr>
              <a:t>use in the classroom.</a:t>
            </a:r>
            <a:endParaRPr lang="en-US" altLang="en-US" sz="2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75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75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autoUpdateAnimBg="0"/>
      <p:bldP spid="614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BCEC22B-6ED2-3D86-09B8-AF004C3EC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y-GB" altLang="en-US" sz="4000">
                <a:latin typeface="Comic Sans MS" panose="030F0702030302020204" pitchFamily="66" charset="0"/>
              </a:rPr>
              <a:t>When we use a protractor, we need to line it up correctly.</a:t>
            </a:r>
            <a:endParaRPr lang="en-US" altLang="en-US" sz="4000">
              <a:latin typeface="Comic Sans MS" panose="030F0702030302020204" pitchFamily="66" charset="0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A8A822A-30F5-AA88-5880-068E2B8A2D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5084763"/>
            <a:ext cx="7272337" cy="1235075"/>
          </a:xfrm>
        </p:spPr>
        <p:txBody>
          <a:bodyPr/>
          <a:lstStyle/>
          <a:p>
            <a:pPr>
              <a:buFontTx/>
              <a:buNone/>
            </a:pPr>
            <a:r>
              <a:rPr lang="cy-GB" altLang="en-US" sz="2000">
                <a:latin typeface="Comic Sans MS" panose="030F0702030302020204" pitchFamily="66" charset="0"/>
                <a:cs typeface="Times New Roman" panose="02020603050405020304" pitchFamily="18" charset="0"/>
              </a:rPr>
              <a:t>You need to make sure the protractor is lined up correctly.</a:t>
            </a:r>
          </a:p>
          <a:p>
            <a:pPr>
              <a:buFontTx/>
              <a:buNone/>
            </a:pPr>
            <a:r>
              <a:rPr lang="cy-GB" altLang="en-US" sz="2000">
                <a:latin typeface="Comic Sans MS" panose="030F0702030302020204" pitchFamily="66" charset="0"/>
                <a:cs typeface="Times New Roman" panose="02020603050405020304" pitchFamily="18" charset="0"/>
              </a:rPr>
              <a:t>Is this ready to measure the angle?</a:t>
            </a:r>
            <a:endParaRPr lang="en-US" altLang="en-US" sz="200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pic>
        <p:nvPicPr>
          <p:cNvPr id="8196" name="Picture 4">
            <a:extLst>
              <a:ext uri="{FF2B5EF4-FFF2-40B4-BE49-F238E27FC236}">
                <a16:creationId xmlns:a16="http://schemas.microsoft.com/office/drawing/2014/main" id="{BC8BB32E-C444-F5D7-74C4-0830C6B654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781300"/>
            <a:ext cx="3960813" cy="2173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7" name="Line 5">
            <a:extLst>
              <a:ext uri="{FF2B5EF4-FFF2-40B4-BE49-F238E27FC236}">
                <a16:creationId xmlns:a16="http://schemas.microsoft.com/office/drawing/2014/main" id="{7305560A-0898-7F5F-D810-002FFF586D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8038" y="2636838"/>
            <a:ext cx="2952750" cy="20891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98" name="Line 6">
            <a:extLst>
              <a:ext uri="{FF2B5EF4-FFF2-40B4-BE49-F238E27FC236}">
                <a16:creationId xmlns:a16="http://schemas.microsoft.com/office/drawing/2014/main" id="{E165BE50-5D67-CA0E-7CE4-319443F705A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8038" y="4724400"/>
            <a:ext cx="367347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3525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25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7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 advAuto="1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AB4AE19-32FC-0998-1FF3-509BB64B31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143000"/>
          </a:xfrm>
        </p:spPr>
        <p:txBody>
          <a:bodyPr/>
          <a:lstStyle/>
          <a:p>
            <a:pPr algn="l"/>
            <a:r>
              <a:rPr lang="cy-GB" altLang="en-US" sz="3600">
                <a:latin typeface="Comic Sans MS" panose="030F0702030302020204" pitchFamily="66" charset="0"/>
              </a:rPr>
              <a:t>Were you right......................it wasn’t</a:t>
            </a:r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9128EE1-B9C1-9289-0527-EA5FF083F0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13325"/>
            <a:ext cx="7772400" cy="1557338"/>
          </a:xfrm>
          <a:noFill/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y-GB" altLang="en-US" sz="2800">
                <a:latin typeface="Comic Sans MS" panose="030F0702030302020204" pitchFamily="66" charset="0"/>
              </a:rPr>
              <a:t>Look for the upside down ‘T’ in the middle of the straight line on your protractor.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y-GB" altLang="en-US" sz="2800">
                <a:latin typeface="Comic Sans MS" panose="030F0702030302020204" pitchFamily="66" charset="0"/>
              </a:rPr>
              <a:t>This needs to be exactly on the vertex of your angle.</a:t>
            </a:r>
            <a:endParaRPr lang="en-US" altLang="en-US" sz="2800">
              <a:latin typeface="Comic Sans MS" panose="030F0702030302020204" pitchFamily="66" charset="0"/>
            </a:endParaRPr>
          </a:p>
        </p:txBody>
      </p:sp>
      <p:pic>
        <p:nvPicPr>
          <p:cNvPr id="10244" name="Picture 4">
            <a:extLst>
              <a:ext uri="{FF2B5EF4-FFF2-40B4-BE49-F238E27FC236}">
                <a16:creationId xmlns:a16="http://schemas.microsoft.com/office/drawing/2014/main" id="{B64FBAC2-5CE5-F8F3-F900-2A1D3FEE5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628775"/>
            <a:ext cx="3960812" cy="2173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5" name="Line 5">
            <a:extLst>
              <a:ext uri="{FF2B5EF4-FFF2-40B4-BE49-F238E27FC236}">
                <a16:creationId xmlns:a16="http://schemas.microsoft.com/office/drawing/2014/main" id="{416A3DFE-766F-F3D5-19EF-53F82A0456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3575" y="1484313"/>
            <a:ext cx="2952750" cy="20891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6" name="Line 6">
            <a:extLst>
              <a:ext uri="{FF2B5EF4-FFF2-40B4-BE49-F238E27FC236}">
                <a16:creationId xmlns:a16="http://schemas.microsoft.com/office/drawing/2014/main" id="{F16603FE-694F-3417-D113-403CEB9F382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3575" y="3573463"/>
            <a:ext cx="367347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7" name="AutoShape 7">
            <a:extLst>
              <a:ext uri="{FF2B5EF4-FFF2-40B4-BE49-F238E27FC236}">
                <a16:creationId xmlns:a16="http://schemas.microsoft.com/office/drawing/2014/main" id="{1CD11143-18E4-A159-6B85-1D248828B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675" y="3716338"/>
            <a:ext cx="485775" cy="976312"/>
          </a:xfrm>
          <a:prstGeom prst="up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3150"/>
                            </p:stCondLst>
                            <p:childTnLst>
                              <p:par>
                                <p:cTn id="8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65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1975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0B2075D-A8D7-662B-2265-402A2D5F4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476250"/>
            <a:ext cx="55292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1" lang="cy-GB" altLang="en-US" sz="3600">
                <a:solidFill>
                  <a:schemeClr val="tx2"/>
                </a:solidFill>
                <a:latin typeface="Comic Sans MS" panose="030F0702030302020204" pitchFamily="66" charset="0"/>
              </a:rPr>
              <a:t>We need to remember.....</a:t>
            </a:r>
            <a:endParaRPr kumimoji="1" lang="en-US" altLang="en-US" sz="360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pic>
        <p:nvPicPr>
          <p:cNvPr id="12291" name="Picture 3">
            <a:extLst>
              <a:ext uri="{FF2B5EF4-FFF2-40B4-BE49-F238E27FC236}">
                <a16:creationId xmlns:a16="http://schemas.microsoft.com/office/drawing/2014/main" id="{6F6D185D-8B49-F213-14A0-C2C162AA6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78678">
            <a:off x="2700338" y="1844675"/>
            <a:ext cx="3960812" cy="2173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2" name="Line 4">
            <a:extLst>
              <a:ext uri="{FF2B5EF4-FFF2-40B4-BE49-F238E27FC236}">
                <a16:creationId xmlns:a16="http://schemas.microsoft.com/office/drawing/2014/main" id="{79713EA7-5342-5BD1-6E36-8C941329D44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7175" y="3502025"/>
            <a:ext cx="3600450" cy="50323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3" name="Line 5">
            <a:extLst>
              <a:ext uri="{FF2B5EF4-FFF2-40B4-BE49-F238E27FC236}">
                <a16:creationId xmlns:a16="http://schemas.microsoft.com/office/drawing/2014/main" id="{5F18FFB8-8EF5-C784-8134-2673C42BA71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7175" y="3500438"/>
            <a:ext cx="2736850" cy="25923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4" name="AutoShape 6">
            <a:extLst>
              <a:ext uri="{FF2B5EF4-FFF2-40B4-BE49-F238E27FC236}">
                <a16:creationId xmlns:a16="http://schemas.microsoft.com/office/drawing/2014/main" id="{A362DE00-C31D-A344-9BE9-27572A871D99}"/>
              </a:ext>
            </a:extLst>
          </p:cNvPr>
          <p:cNvSpPr>
            <a:spLocks noChangeArrowheads="1"/>
          </p:cNvSpPr>
          <p:nvPr/>
        </p:nvSpPr>
        <p:spPr bwMode="auto">
          <a:xfrm rot="2581504">
            <a:off x="3419475" y="3500438"/>
            <a:ext cx="485775" cy="976312"/>
          </a:xfrm>
          <a:prstGeom prst="up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95" name="Text Box 7">
            <a:extLst>
              <a:ext uri="{FF2B5EF4-FFF2-40B4-BE49-F238E27FC236}">
                <a16:creationId xmlns:a16="http://schemas.microsoft.com/office/drawing/2014/main" id="{BBA7A450-DCC0-098F-FFEA-4A160D9019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371725"/>
            <a:ext cx="3840162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cy-GB" altLang="en-US" sz="2800">
                <a:latin typeface="Comic Sans MS" panose="030F0702030302020204" pitchFamily="66" charset="0"/>
              </a:rPr>
              <a:t>It doesn’t </a:t>
            </a:r>
          </a:p>
          <a:p>
            <a:pPr eaLnBrk="0" hangingPunct="0"/>
            <a:r>
              <a:rPr lang="cy-GB" altLang="en-US" sz="2800">
                <a:latin typeface="Comic Sans MS" panose="030F0702030302020204" pitchFamily="66" charset="0"/>
              </a:rPr>
              <a:t>matter which </a:t>
            </a:r>
          </a:p>
          <a:p>
            <a:pPr eaLnBrk="0" hangingPunct="0"/>
            <a:r>
              <a:rPr lang="cy-GB" altLang="en-US" sz="2800">
                <a:latin typeface="Comic Sans MS" panose="030F0702030302020204" pitchFamily="66" charset="0"/>
              </a:rPr>
              <a:t>way round the </a:t>
            </a:r>
          </a:p>
          <a:p>
            <a:pPr eaLnBrk="0" hangingPunct="0"/>
            <a:r>
              <a:rPr lang="cy-GB" altLang="en-US" sz="2800">
                <a:latin typeface="Comic Sans MS" panose="030F0702030302020204" pitchFamily="66" charset="0"/>
              </a:rPr>
              <a:t>angle is, you </a:t>
            </a:r>
          </a:p>
          <a:p>
            <a:pPr eaLnBrk="0" hangingPunct="0"/>
            <a:r>
              <a:rPr lang="cy-GB" altLang="en-US" sz="2800">
                <a:latin typeface="Comic Sans MS" panose="030F0702030302020204" pitchFamily="66" charset="0"/>
              </a:rPr>
              <a:t>ALWAYS need </a:t>
            </a:r>
          </a:p>
          <a:p>
            <a:pPr eaLnBrk="0" hangingPunct="0"/>
            <a:r>
              <a:rPr lang="cy-GB" altLang="en-US" sz="2800">
                <a:latin typeface="Comic Sans MS" panose="030F0702030302020204" pitchFamily="66" charset="0"/>
              </a:rPr>
              <a:t>to line the upside</a:t>
            </a:r>
          </a:p>
          <a:p>
            <a:pPr eaLnBrk="0" hangingPunct="0"/>
            <a:r>
              <a:rPr lang="cy-GB" altLang="en-US" sz="2800">
                <a:latin typeface="Comic Sans MS" panose="030F0702030302020204" pitchFamily="66" charset="0"/>
              </a:rPr>
              <a:t>down ‘T’ to the vertex</a:t>
            </a:r>
          </a:p>
          <a:p>
            <a:pPr eaLnBrk="0" hangingPunct="0"/>
            <a:r>
              <a:rPr lang="cy-GB" altLang="en-US" sz="2800">
                <a:latin typeface="Comic Sans MS" panose="030F0702030302020204" pitchFamily="66" charset="0"/>
              </a:rPr>
              <a:t>of the angle.</a:t>
            </a:r>
          </a:p>
          <a:p>
            <a:pPr eaLnBrk="0" hangingPunct="0"/>
            <a:endParaRPr lang="en-US" altLang="en-US" sz="2800">
              <a:latin typeface="Comic Sans MS" panose="030F0702030302020204" pitchFamily="66" charset="0"/>
            </a:endParaRPr>
          </a:p>
        </p:txBody>
      </p:sp>
      <p:sp>
        <p:nvSpPr>
          <p:cNvPr id="12296" name="Text Box 8">
            <a:extLst>
              <a:ext uri="{FF2B5EF4-FFF2-40B4-BE49-F238E27FC236}">
                <a16:creationId xmlns:a16="http://schemas.microsoft.com/office/drawing/2014/main" id="{3980778B-1F3D-F806-1EC1-4E3C434B5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1628775"/>
            <a:ext cx="2374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endParaRPr lang="en-GB" altLang="en-US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75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8775"/>
                            </p:stCondLst>
                            <p:childTnLst>
                              <p:par>
                                <p:cTn id="11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9275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6132C11-42E6-B239-10E3-23BD969DE8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y-GB" altLang="en-US">
                <a:latin typeface="Comic Sans MS" panose="030F0702030302020204" pitchFamily="66" charset="0"/>
              </a:rPr>
              <a:t>Now you are ready.</a:t>
            </a:r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341E8EE-3BCA-390D-95E8-95DF8DBE1E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5300663"/>
            <a:ext cx="7772400" cy="1557337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cy-GB" altLang="en-US" sz="2800">
                <a:latin typeface="Comic Sans MS" panose="030F0702030302020204" pitchFamily="66" charset="0"/>
              </a:rPr>
              <a:t>Read from the 0</a:t>
            </a:r>
            <a:r>
              <a:rPr lang="en-US" altLang="en-US" sz="2800">
                <a:latin typeface="Comic Sans MS" panose="030F0702030302020204" pitchFamily="66" charset="0"/>
              </a:rPr>
              <a:t>°, and follow the inner set of numbers.</a:t>
            </a:r>
          </a:p>
        </p:txBody>
      </p:sp>
      <p:pic>
        <p:nvPicPr>
          <p:cNvPr id="14340" name="Picture 4">
            <a:extLst>
              <a:ext uri="{FF2B5EF4-FFF2-40B4-BE49-F238E27FC236}">
                <a16:creationId xmlns:a16="http://schemas.microsoft.com/office/drawing/2014/main" id="{4316A3B1-C5BD-358E-A6B8-41ACF37EA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916113"/>
            <a:ext cx="3960812" cy="2173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1" name="Line 5">
            <a:extLst>
              <a:ext uri="{FF2B5EF4-FFF2-40B4-BE49-F238E27FC236}">
                <a16:creationId xmlns:a16="http://schemas.microsoft.com/office/drawing/2014/main" id="{09806E8A-0EF4-8856-F955-275184CAD50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3575" y="1773238"/>
            <a:ext cx="2952750" cy="20891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9F242534-E15F-C8D7-013F-2197FBFAA52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3575" y="3860800"/>
            <a:ext cx="367347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3" name="AutoShape 7">
            <a:extLst>
              <a:ext uri="{FF2B5EF4-FFF2-40B4-BE49-F238E27FC236}">
                <a16:creationId xmlns:a16="http://schemas.microsoft.com/office/drawing/2014/main" id="{5A66CFA1-D093-359E-90F5-1649CB9864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4005263"/>
            <a:ext cx="485775" cy="976312"/>
          </a:xfrm>
          <a:prstGeom prst="upArrow">
            <a:avLst>
              <a:gd name="adj1" fmla="val 50000"/>
              <a:gd name="adj2" fmla="val 50245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1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1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1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650"/>
                            </p:stCondLst>
                            <p:childTnLst>
                              <p:par>
                                <p:cTn id="1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9F673B0-98BC-2AC8-ED09-4249B6D54C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y-GB" altLang="en-US" sz="3200">
                <a:latin typeface="Comic Sans MS" panose="030F0702030302020204" pitchFamily="66" charset="0"/>
              </a:rPr>
              <a:t>Once you reach 30</a:t>
            </a:r>
            <a:r>
              <a:rPr lang="en-US" altLang="en-US" sz="3200">
                <a:latin typeface="Comic Sans MS" panose="030F0702030302020204" pitchFamily="66" charset="0"/>
              </a:rPr>
              <a:t>° you need to be careful!!!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2FD1335-191A-CAAF-59D6-03184334D5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5300663"/>
            <a:ext cx="7772400" cy="1557337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cy-GB" altLang="en-US" sz="2800">
                <a:latin typeface="Comic Sans MS" panose="030F0702030302020204" pitchFamily="66" charset="0"/>
              </a:rPr>
              <a:t>You then need to look at the 1</a:t>
            </a:r>
            <a:r>
              <a:rPr lang="en-US" altLang="en-US" sz="2800">
                <a:latin typeface="Comic Sans MS" panose="030F0702030302020204" pitchFamily="66" charset="0"/>
              </a:rPr>
              <a:t>° markings on the outer set of numbers.</a:t>
            </a:r>
          </a:p>
        </p:txBody>
      </p:sp>
      <p:pic>
        <p:nvPicPr>
          <p:cNvPr id="16388" name="Picture 4">
            <a:extLst>
              <a:ext uri="{FF2B5EF4-FFF2-40B4-BE49-F238E27FC236}">
                <a16:creationId xmlns:a16="http://schemas.microsoft.com/office/drawing/2014/main" id="{5517FD8E-A944-9917-8161-7346531ABE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916113"/>
            <a:ext cx="3960812" cy="2173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9" name="Line 5">
            <a:extLst>
              <a:ext uri="{FF2B5EF4-FFF2-40B4-BE49-F238E27FC236}">
                <a16:creationId xmlns:a16="http://schemas.microsoft.com/office/drawing/2014/main" id="{8A108FE3-8794-2FC8-4A3E-A9DDEBDACB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3575" y="1773238"/>
            <a:ext cx="2952750" cy="20891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0" name="Line 6">
            <a:extLst>
              <a:ext uri="{FF2B5EF4-FFF2-40B4-BE49-F238E27FC236}">
                <a16:creationId xmlns:a16="http://schemas.microsoft.com/office/drawing/2014/main" id="{7C79A5E0-2A26-38CF-9DD8-CD02B0CC448E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3575" y="3860800"/>
            <a:ext cx="367347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1" name="AutoShape 7">
            <a:extLst>
              <a:ext uri="{FF2B5EF4-FFF2-40B4-BE49-F238E27FC236}">
                <a16:creationId xmlns:a16="http://schemas.microsoft.com/office/drawing/2014/main" id="{4CBD978C-9D53-91C0-BE33-82A5A6A798D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177631" y="2320132"/>
            <a:ext cx="485775" cy="976312"/>
          </a:xfrm>
          <a:prstGeom prst="upArrow">
            <a:avLst>
              <a:gd name="adj1" fmla="val 50000"/>
              <a:gd name="adj2" fmla="val 50245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6825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66BBC932-07B9-EED0-B3D3-A85355BFD4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y-GB" altLang="en-US" sz="3600">
                <a:latin typeface="Comic Sans MS" panose="030F0702030302020204" pitchFamily="66" charset="0"/>
              </a:rPr>
              <a:t>What does it measure?</a:t>
            </a:r>
            <a:endParaRPr lang="en-US" altLang="en-US" sz="3600">
              <a:latin typeface="Comic Sans MS" panose="030F0702030302020204" pitchFamily="66" charset="0"/>
            </a:endParaRP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518BC76-5E60-7ED8-CA7B-DA5B7F6C72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7088" y="4652963"/>
            <a:ext cx="7772400" cy="1557337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cy-GB" altLang="en-US" sz="2800">
                <a:latin typeface="Comic Sans MS" panose="030F0702030302020204" pitchFamily="66" charset="0"/>
              </a:rPr>
              <a:t>This angle measures 35</a:t>
            </a:r>
            <a:r>
              <a:rPr lang="en-US" altLang="en-US" sz="2800">
                <a:latin typeface="Comic Sans MS" panose="030F0702030302020204" pitchFamily="66" charset="0"/>
              </a:rPr>
              <a:t>°.</a:t>
            </a:r>
          </a:p>
        </p:txBody>
      </p:sp>
      <p:pic>
        <p:nvPicPr>
          <p:cNvPr id="18436" name="Picture 4">
            <a:extLst>
              <a:ext uri="{FF2B5EF4-FFF2-40B4-BE49-F238E27FC236}">
                <a16:creationId xmlns:a16="http://schemas.microsoft.com/office/drawing/2014/main" id="{6166B2BD-BFDE-927E-933D-44A197F82A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916113"/>
            <a:ext cx="3960812" cy="2173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7" name="Line 5">
            <a:extLst>
              <a:ext uri="{FF2B5EF4-FFF2-40B4-BE49-F238E27FC236}">
                <a16:creationId xmlns:a16="http://schemas.microsoft.com/office/drawing/2014/main" id="{A7DE21A8-F0EF-2E34-F97A-85C7A1C0EEF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3575" y="1773238"/>
            <a:ext cx="2952750" cy="20891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38" name="Line 6">
            <a:extLst>
              <a:ext uri="{FF2B5EF4-FFF2-40B4-BE49-F238E27FC236}">
                <a16:creationId xmlns:a16="http://schemas.microsoft.com/office/drawing/2014/main" id="{97FCD22E-A9A9-56FF-8D49-E08F33364A5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3575" y="3860800"/>
            <a:ext cx="367347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39" name="AutoShape 7">
            <a:extLst>
              <a:ext uri="{FF2B5EF4-FFF2-40B4-BE49-F238E27FC236}">
                <a16:creationId xmlns:a16="http://schemas.microsoft.com/office/drawing/2014/main" id="{CE695C9F-ADEA-CACF-DD8D-20CEC0F5C46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177631" y="2320132"/>
            <a:ext cx="485775" cy="976312"/>
          </a:xfrm>
          <a:prstGeom prst="upArrow">
            <a:avLst>
              <a:gd name="adj1" fmla="val 50000"/>
              <a:gd name="adj2" fmla="val 50245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75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60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615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0A54BE9-435F-F4FC-5115-7AAB943668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r>
              <a:rPr lang="cy-GB" altLang="en-US" sz="4000">
                <a:latin typeface="Comic Sans MS" panose="030F0702030302020204" pitchFamily="66" charset="0"/>
              </a:rPr>
              <a:t>Measuring, calculating and drawing angles...</a:t>
            </a:r>
            <a:endParaRPr lang="en-US" altLang="en-US" sz="4000">
              <a:latin typeface="Comic Sans MS" panose="030F0702030302020204" pitchFamily="66" charset="0"/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698F9F8D-5D02-5883-5E9F-6E6A2ED5D4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7772400" cy="4114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cy-GB" altLang="en-US">
                <a:latin typeface="Comic Sans MS" panose="030F0702030302020204" pitchFamily="66" charset="0"/>
              </a:rPr>
              <a:t>Remember our learning objectives today are</a:t>
            </a:r>
          </a:p>
          <a:p>
            <a:pPr marL="609600" indent="-609600">
              <a:buFontTx/>
              <a:buNone/>
            </a:pPr>
            <a:endParaRPr lang="cy-GB" altLang="en-US" sz="800">
              <a:latin typeface="Comic Sans MS" panose="030F0702030302020204" pitchFamily="66" charset="0"/>
            </a:endParaRPr>
          </a:p>
          <a:p>
            <a:pPr marL="609600" indent="-609600">
              <a:buFontTx/>
              <a:buNone/>
            </a:pPr>
            <a:r>
              <a:rPr lang="cy-GB" altLang="en-US" sz="2400">
                <a:latin typeface="Comic Sans MS" panose="030F0702030302020204" pitchFamily="66" charset="0"/>
              </a:rPr>
              <a:t>To use a protractor to:</a:t>
            </a:r>
          </a:p>
          <a:p>
            <a:pPr marL="609600" indent="-609600">
              <a:buFontTx/>
              <a:buAutoNum type="alphaLcParenR"/>
            </a:pPr>
            <a:r>
              <a:rPr lang="cy-GB" altLang="en-US" sz="2400">
                <a:latin typeface="Comic Sans MS" panose="030F0702030302020204" pitchFamily="66" charset="0"/>
              </a:rPr>
              <a:t>measure acute and obtuse angles to the nearest degree.</a:t>
            </a:r>
          </a:p>
          <a:p>
            <a:pPr marL="609600" indent="-609600">
              <a:buFontTx/>
              <a:buAutoNum type="alphaLcParenR" startAt="2"/>
            </a:pPr>
            <a:r>
              <a:rPr lang="cy-GB" altLang="en-US" sz="2400">
                <a:latin typeface="Comic Sans MS" panose="030F0702030302020204" pitchFamily="66" charset="0"/>
              </a:rPr>
              <a:t>draw acute and obtuse angles to the nearest degree.</a:t>
            </a:r>
          </a:p>
          <a:p>
            <a:pPr marL="609600" indent="-609600">
              <a:buFontTx/>
              <a:buNone/>
            </a:pPr>
            <a:r>
              <a:rPr lang="cy-GB" altLang="en-US" sz="2400">
                <a:latin typeface="Comic Sans MS" panose="030F0702030302020204" pitchFamily="66" charset="0"/>
              </a:rPr>
              <a:t>To calculate angles on a straight line.</a:t>
            </a:r>
          </a:p>
          <a:p>
            <a:pPr marL="609600" indent="-609600">
              <a:buFontTx/>
              <a:buAutoNum type="alphaLcParenR"/>
            </a:pPr>
            <a:endParaRPr lang="cy-GB" altLang="en-US" sz="2400">
              <a:latin typeface="Comic Sans MS" panose="030F0702030302020204" pitchFamily="66" charset="0"/>
            </a:endParaRPr>
          </a:p>
          <a:p>
            <a:pPr marL="609600" indent="-609600">
              <a:buFontTx/>
              <a:buNone/>
            </a:pPr>
            <a:endParaRPr lang="en-US" altLang="en-US" sz="2400">
              <a:latin typeface="Comic Sans MS" panose="030F0702030302020204" pitchFamily="66" charset="0"/>
            </a:endParaRPr>
          </a:p>
        </p:txBody>
      </p:sp>
      <p:pic>
        <p:nvPicPr>
          <p:cNvPr id="20484" name="Picture 4">
            <a:extLst>
              <a:ext uri="{FF2B5EF4-FFF2-40B4-BE49-F238E27FC236}">
                <a16:creationId xmlns:a16="http://schemas.microsoft.com/office/drawing/2014/main" id="{E41CB1AA-F549-271A-4F02-37ACEEB24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30049">
            <a:off x="1403350" y="5157788"/>
            <a:ext cx="28067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775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72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65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3875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635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 build="p" autoUpdateAnimBg="0" advAuto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336</Words>
  <Application>Microsoft Office PowerPoint</Application>
  <PresentationFormat>On-screen Show (4:3)</PresentationFormat>
  <Paragraphs>55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Times New Roman</vt:lpstr>
      <vt:lpstr>Comic Sans MS</vt:lpstr>
      <vt:lpstr>Arial</vt:lpstr>
      <vt:lpstr>Default Design</vt:lpstr>
      <vt:lpstr>Measuring, calculating and drawing angles...</vt:lpstr>
      <vt:lpstr>What do we use to help us?</vt:lpstr>
      <vt:lpstr>When we use a protractor, we need to line it up correctly.</vt:lpstr>
      <vt:lpstr>Were you right......................it wasn’t</vt:lpstr>
      <vt:lpstr>PowerPoint Presentation</vt:lpstr>
      <vt:lpstr>Now you are ready.</vt:lpstr>
      <vt:lpstr>Once you reach 30° you need to be careful!!!</vt:lpstr>
      <vt:lpstr>What does it measure?</vt:lpstr>
      <vt:lpstr>Measuring, calculating and drawing angles...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Measuring, calculating and drawing angles...</dc:title>
  <dc:creator>dan</dc:creator>
  <cp:lastModifiedBy>Nayan GRIFFITHS</cp:lastModifiedBy>
  <cp:revision>3</cp:revision>
  <dcterms:created xsi:type="dcterms:W3CDTF">2006-11-03T18:14:05Z</dcterms:created>
  <dcterms:modified xsi:type="dcterms:W3CDTF">2023-03-11T12:16:13Z</dcterms:modified>
</cp:coreProperties>
</file>